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0" r:id="rId5"/>
    <p:sldId id="265" r:id="rId6"/>
    <p:sldId id="258" r:id="rId7"/>
    <p:sldId id="262" r:id="rId8"/>
    <p:sldId id="269" r:id="rId9"/>
    <p:sldId id="267" r:id="rId10"/>
    <p:sldId id="268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CB1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5" autoAdjust="0"/>
    <p:restoredTop sz="94674"/>
  </p:normalViewPr>
  <p:slideViewPr>
    <p:cSldViewPr snapToGrid="0" snapToObjects="1">
      <p:cViewPr varScale="1">
        <p:scale>
          <a:sx n="79" d="100"/>
          <a:sy n="79" d="100"/>
        </p:scale>
        <p:origin x="216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6A4AA-31DC-4EE0-8DE3-C143DB7BFD5C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96874B-B880-43DB-BDDC-671C3CA192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0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E6067F-314E-904E-A556-AAA930620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1B9D1C0-06CA-3241-85F4-62BE25945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1C9C01-BE65-674E-B4E2-12DB9F29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927B-98A4-4C5B-98CD-5F71EE09049F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4431CAC-CD39-884C-BACC-AFBD0897C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14FD28-CB28-634A-9DFF-6CF868DC7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3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76080F-B3A2-E144-8F02-F9AAC61E7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84C36F4-8C7C-0A4C-A29A-35EAD4397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CCECA8-A211-714F-84F1-88D6A154E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F3F04-1746-4C58-BFF1-4D02D30A8CEE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B390F6-99B9-1648-B940-E5A8952F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C661F5-40AD-974F-8D20-0E55C8FE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7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8178339-0A82-D044-9B1B-1505EAA8B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102EFDC-761D-6848-A281-43F9B4265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4F046E-98CD-B447-A1AB-DD2F16BB4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DE96-FB88-479C-9341-7549A8A8B96A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5DEBC9-EC9B-844B-A516-F4B4330C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69668A-87C4-B34E-BFA9-5B580BFB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99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E1A91-2EC2-334A-96CE-F8D6052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AF8326-BBD2-AA4F-B9BB-00FEC7865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7E44F2-CCC0-704E-9DE3-F509F5C1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E72B-CBA1-446B-B149-3AFE01A75706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AAD922-076E-5E41-8092-7F7FCE8C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B5D492-EE72-B042-8BD6-B6D46FB34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2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B828F-F85D-1543-8469-EC8059190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5B41ED-233F-8C4C-992F-FA2FFE30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FA2EBE-E09E-854B-9A2A-E01152374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EE6-8859-4F5F-B73B-0A986A2A1FDA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52816E-43D7-0E49-89D5-5FA6C55CE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5EBD73-0C4A-C042-B294-4623B70B5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5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FA8AF6-E83D-C74A-9A09-EBC2F214F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319E2E-1D94-4C45-A9B9-1C69145E8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11ADE87-5D65-F042-9E6F-5A65E87C6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80133B9-480C-4A47-BD3E-030584F3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55F4-C17A-4206-8D5E-83C2E94E70AF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CC0085-D824-1349-A924-550C28039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997EAB2-CBC8-204B-BEBF-6E2B83A2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92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B7CDA0-607B-214C-930B-1AEFC7E15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8D2D67D-1F1D-EB41-B989-CAF52F0EA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BCCDCE6-11AF-6944-8C63-C5A327D1F2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55B4407-0451-BE4A-91E9-06B7B590A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CEAD704-7345-144F-AAB7-07925E600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8277C7C-63B4-F849-A8AC-60D84FDD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9501-8A56-4359-988D-FCF34AE3F8A5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2D3F39-8896-9747-B9FB-DAE665D1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6FAC17C-1351-8F4D-AA09-1C6320E45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5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06C197-BF4E-2545-89EB-EA40D45BC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07FCA73-7B9B-884A-BCCC-8B31F320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2562-743C-4C2F-A70B-FD2C55D1E0B5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1F85761-09E4-D94D-85A2-0996CD90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6F929D2-EF0E-B946-ACC7-9035D2EC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27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6314178-4C44-F043-8A01-A4EC0AA3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AAFA-E7A9-45DE-8017-22173F47E3E3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F4BB8A9-776F-5642-837C-ED510D0A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C6BB46E-3600-654B-8180-09E6DF602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35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018BA9-CEC6-4A44-856E-78C701D94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26A6D9-6E25-DD43-86FE-FF0A9DA12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2854E6-5781-9341-95C2-D5202382D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3BC367-4E9E-7A4F-8BFD-03009242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415AD-8855-43E8-A3EB-6A6EDAB06E7A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A5B133-7834-4548-8E20-396F26747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98017D-95A4-D242-8025-3424B49D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35A776-7AE7-504E-98FE-FE07A9C64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04B132A-26F7-5140-8592-62037EE5D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CCFF2A1-784A-3645-B310-B409DFDE3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F8842C1-61C3-C649-9761-3F0EA66E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E458-E785-440C-8289-B8F2F1F95E0D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841E7E0-A6C0-8F49-AAF0-D95B5A38A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C633EF-76C8-C04D-B949-FF58262A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8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C97FAFE-1A80-084A-99DB-9E9D64B3E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8593C-7223-D64A-91DC-7DB0EEA32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08D32F-8B8C-EC4C-8FCE-3415CE696D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D53F4-DA12-430A-B6E4-4B8FC3740E8A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9452E3-2F29-324B-BEF3-ABF985905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Romzek NextGov Fedstival October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F6FB6B-0242-3B4F-90DE-B26843153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9DF32-6622-0446-A210-7B6D672B4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0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FDAA74B-0D91-7C40-9519-595DFB2F52B4}"/>
              </a:ext>
            </a:extLst>
          </p:cNvPr>
          <p:cNvSpPr/>
          <p:nvPr/>
        </p:nvSpPr>
        <p:spPr>
          <a:xfrm>
            <a:off x="0" y="15446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9D8C5CA-7B4B-DC47-8CD4-FC89F9293312}"/>
              </a:ext>
            </a:extLst>
          </p:cNvPr>
          <p:cNvSpPr/>
          <p:nvPr/>
        </p:nvSpPr>
        <p:spPr>
          <a:xfrm>
            <a:off x="24714" y="-935961"/>
            <a:ext cx="10643286" cy="7809408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253FD0-3FDF-FD4C-90E8-66D3B612C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1857" y="755948"/>
            <a:ext cx="9144000" cy="1996777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 Under 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Expectations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A9FE0CE-B079-104E-A18C-16E98CDC2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401" y="3429000"/>
            <a:ext cx="9770378" cy="1655762"/>
          </a:xfrm>
        </p:spPr>
        <p:txBody>
          <a:bodyPr>
            <a:normAutofit/>
          </a:bodyPr>
          <a:lstStyle/>
          <a:p>
            <a:pPr algn="l"/>
            <a:endParaRPr lang="en-US" dirty="0">
              <a:solidFill>
                <a:srgbClr val="00206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Dr. Barbara S. Romzek</a:t>
            </a:r>
          </a:p>
          <a:p>
            <a:r>
              <a:rPr lang="en-US" sz="1900" dirty="0">
                <a:solidFill>
                  <a:srgbClr val="002060"/>
                </a:solidFill>
              </a:rPr>
              <a:t>Professor, School of Public Affairs, American University</a:t>
            </a:r>
          </a:p>
          <a:p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E6DB5DB-A52E-E944-83EB-1CB6AF8AC5EA}"/>
              </a:ext>
            </a:extLst>
          </p:cNvPr>
          <p:cNvSpPr/>
          <p:nvPr/>
        </p:nvSpPr>
        <p:spPr>
          <a:xfrm>
            <a:off x="10655643" y="-1124104"/>
            <a:ext cx="1524000" cy="7797177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1EC9A9E-608D-504E-B414-148F3B1C4FC5}"/>
              </a:ext>
            </a:extLst>
          </p:cNvPr>
          <p:cNvSpPr/>
          <p:nvPr/>
        </p:nvSpPr>
        <p:spPr>
          <a:xfrm>
            <a:off x="10668000" y="5411746"/>
            <a:ext cx="1524000" cy="1430808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A9D49FE-6A35-CD47-961C-8ABEA0A35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4557" y="6041511"/>
            <a:ext cx="1226458" cy="602213"/>
          </a:xfrm>
          <a:prstGeom prst="rect">
            <a:avLst/>
          </a:prstGeom>
        </p:spPr>
      </p:pic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8AED3FEE-20C8-4C43-BFD1-C521E4B86E93}"/>
              </a:ext>
            </a:extLst>
          </p:cNvPr>
          <p:cNvSpPr/>
          <p:nvPr/>
        </p:nvSpPr>
        <p:spPr>
          <a:xfrm rot="5400000">
            <a:off x="172994" y="210063"/>
            <a:ext cx="321275" cy="296563"/>
          </a:xfrm>
          <a:prstGeom prst="corner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3B7AEBB-5C45-40E1-B2A4-F3E16AC5E89F}"/>
              </a:ext>
            </a:extLst>
          </p:cNvPr>
          <p:cNvSpPr txBox="1"/>
          <p:nvPr/>
        </p:nvSpPr>
        <p:spPr>
          <a:xfrm>
            <a:off x="752030" y="5870144"/>
            <a:ext cx="9426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Government’s Next Generation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 2018 </a:t>
            </a:r>
          </a:p>
        </p:txBody>
      </p:sp>
    </p:spTree>
    <p:extLst>
      <p:ext uri="{BB962C8B-B14F-4D97-AF65-F5344CB8AC3E}">
        <p14:creationId xmlns:p14="http://schemas.microsoft.com/office/powerpoint/2010/main" val="17967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EE9DF65-3365-5945-96A9-286CBFAD1A37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BFCF97-EC09-A04B-A92F-0D08DFEBA25A}"/>
              </a:ext>
            </a:extLst>
          </p:cNvPr>
          <p:cNvSpPr/>
          <p:nvPr/>
        </p:nvSpPr>
        <p:spPr>
          <a:xfrm>
            <a:off x="-32638" y="-886119"/>
            <a:ext cx="10691569" cy="7924268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D431788-2F9D-164C-BE5D-7F73303382D4}"/>
              </a:ext>
            </a:extLst>
          </p:cNvPr>
          <p:cNvSpPr/>
          <p:nvPr/>
        </p:nvSpPr>
        <p:spPr>
          <a:xfrm>
            <a:off x="10658931" y="-886119"/>
            <a:ext cx="1705638" cy="7975076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BD2303-BF52-A74E-A271-17C57DB1BB02}"/>
              </a:ext>
            </a:extLst>
          </p:cNvPr>
          <p:cNvSpPr/>
          <p:nvPr/>
        </p:nvSpPr>
        <p:spPr>
          <a:xfrm>
            <a:off x="10667999" y="5285715"/>
            <a:ext cx="1705637" cy="1803242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131AD62-C68B-DB4C-AADF-139DBAFB9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68" y="5516826"/>
            <a:ext cx="1226458" cy="9279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A0EA41-ACF3-C84A-BEAC-D686E1722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396" y="604008"/>
            <a:ext cx="6310603" cy="5765742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33B26E-9B92-104E-8B3F-2C7D4163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5353" y="443170"/>
            <a:ext cx="3092855" cy="343254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</a:p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Options – </a:t>
            </a:r>
          </a:p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Expectations and Accountability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E11DEFDC-4D94-4061-A47C-311BE1DF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74825" y="6396580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18851A9E-3489-4A62-ADFE-BACD5420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9863" y="6253992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10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A44C231-4F3D-42CA-8DD1-BB8B9110E98A}"/>
              </a:ext>
            </a:extLst>
          </p:cNvPr>
          <p:cNvSpPr txBox="1"/>
          <p:nvPr/>
        </p:nvSpPr>
        <p:spPr>
          <a:xfrm>
            <a:off x="3758371" y="840698"/>
            <a:ext cx="672376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Alert to opportunities to articulate and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shape expectations for performance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Hold fast to your personal values and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priorities regarding obligations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3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Alert to range of formal and informal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accountability relationships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multiple, diverse, changing  expectations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multiple accountability mechanisms</a:t>
            </a:r>
          </a:p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Choices: loyalty, voice, neglect, exit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Government needs talent.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ways to continue work, manage expectations and accountabilities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4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710DEBC-C4BE-2F4E-8F88-90D89B3D70B6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CDD88A0-8E7F-7149-8D09-91A250BEC924}"/>
              </a:ext>
            </a:extLst>
          </p:cNvPr>
          <p:cNvSpPr/>
          <p:nvPr/>
        </p:nvSpPr>
        <p:spPr>
          <a:xfrm>
            <a:off x="-327224" y="-1297821"/>
            <a:ext cx="10972030" cy="8982011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744B16C-0591-6C48-9EEE-E93F026F2797}"/>
              </a:ext>
            </a:extLst>
          </p:cNvPr>
          <p:cNvSpPr/>
          <p:nvPr/>
        </p:nvSpPr>
        <p:spPr>
          <a:xfrm>
            <a:off x="10666480" y="-1585437"/>
            <a:ext cx="1524000" cy="8264392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9AA0B5A-D5E5-614C-8A78-19314B1AE51B}"/>
              </a:ext>
            </a:extLst>
          </p:cNvPr>
          <p:cNvSpPr/>
          <p:nvPr/>
        </p:nvSpPr>
        <p:spPr>
          <a:xfrm>
            <a:off x="10668000" y="5758153"/>
            <a:ext cx="1524000" cy="1517475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D242E6C-4F7B-8C4D-A1AA-8D2619E37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4414" y="5935224"/>
            <a:ext cx="1226458" cy="602213"/>
          </a:xfrm>
          <a:prstGeom prst="rect">
            <a:avLst/>
          </a:prstGeom>
        </p:spPr>
      </p:pic>
      <p:sp>
        <p:nvSpPr>
          <p:cNvPr id="9" name="L-Shape 8">
            <a:extLst>
              <a:ext uri="{FF2B5EF4-FFF2-40B4-BE49-F238E27FC236}">
                <a16:creationId xmlns:a16="http://schemas.microsoft.com/office/drawing/2014/main" xmlns="" id="{36B11EA0-1F18-DE40-A2E2-2253B22D9A07}"/>
              </a:ext>
            </a:extLst>
          </p:cNvPr>
          <p:cNvSpPr/>
          <p:nvPr/>
        </p:nvSpPr>
        <p:spPr>
          <a:xfrm rot="5400000">
            <a:off x="172994" y="210063"/>
            <a:ext cx="321275" cy="296563"/>
          </a:xfrm>
          <a:prstGeom prst="corner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5196BB-E722-384C-8BE1-96F627AB5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923" y="102965"/>
            <a:ext cx="9622872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17198B-C36D-004D-A79E-D7DE78D4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821395"/>
            <a:ext cx="8619688" cy="3946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Answerable for Performance</a:t>
            </a:r>
          </a:p>
          <a:p>
            <a:endParaRPr lang="en-US" sz="4000" b="1" dirty="0">
              <a:solidFill>
                <a:srgbClr val="FF0000"/>
              </a:solidFill>
            </a:endParaRPr>
          </a:p>
          <a:p>
            <a:pPr lvl="1"/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whom? 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 institutions and individuals</a:t>
            </a:r>
          </a:p>
          <a:p>
            <a:pPr lvl="1"/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what? 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performance </a:t>
            </a:r>
          </a:p>
          <a:p>
            <a:pPr lvl="1"/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How? 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 strategies and mechanisms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DF834E1F-0F41-43BD-9508-1D8DC3A53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7556" y="6354875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E9F2FAAC-9477-42EB-AE4B-EC9D4C83A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88052" y="6354875"/>
            <a:ext cx="1791749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7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EE9DF65-3365-5945-96A9-286CBFAD1A37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BFCF97-EC09-A04B-A92F-0D08DFEBA25A}"/>
              </a:ext>
            </a:extLst>
          </p:cNvPr>
          <p:cNvSpPr/>
          <p:nvPr/>
        </p:nvSpPr>
        <p:spPr>
          <a:xfrm>
            <a:off x="-348791" y="-688084"/>
            <a:ext cx="11153205" cy="7899662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D431788-2F9D-164C-BE5D-7F73303382D4}"/>
              </a:ext>
            </a:extLst>
          </p:cNvPr>
          <p:cNvSpPr/>
          <p:nvPr/>
        </p:nvSpPr>
        <p:spPr>
          <a:xfrm>
            <a:off x="10804414" y="-782425"/>
            <a:ext cx="1709394" cy="7640425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BD2303-BF52-A74E-A271-17C57DB1BB02}"/>
              </a:ext>
            </a:extLst>
          </p:cNvPr>
          <p:cNvSpPr/>
          <p:nvPr/>
        </p:nvSpPr>
        <p:spPr>
          <a:xfrm>
            <a:off x="10804414" y="5559499"/>
            <a:ext cx="1669017" cy="1532575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131AD62-C68B-DB4C-AADF-139DBAFB9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9919" y="6024679"/>
            <a:ext cx="1226458" cy="60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A0EA41-ACF3-C84A-BEAC-D686E1722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4605" y="664754"/>
            <a:ext cx="6903583" cy="5826972"/>
          </a:xfrm>
        </p:spPr>
        <p:txBody>
          <a:bodyPr>
            <a:normAutofit fontScale="85000" lnSpcReduction="20000"/>
          </a:bodyPr>
          <a:lstStyle/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The Constitution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Nation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Democracy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Organization/Bureaucratic Norms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Profession and Professionalism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Public Interest/General Welfare</a:t>
            </a:r>
          </a:p>
          <a:p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Self</a:t>
            </a: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and Friends</a:t>
            </a: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 range organizations (e.g., political parties, community groups, unions)</a:t>
            </a: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Humanity/World</a:t>
            </a: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Religion or God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33B26E-9B92-104E-8B3F-2C7D4163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274" y="179110"/>
            <a:ext cx="2910768" cy="389249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Employee Obligations to --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Institutions and Individuals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E11DEFDC-4D94-4061-A47C-311BE1DF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43314" y="6544618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18851A9E-3489-4A62-ADFE-BACD5420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96631" y="6543469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80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AB2EFC8-7D11-7447-B12F-1F436DDC70A2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F2C523F-C422-3848-B48D-1D5C3A7384E1}"/>
              </a:ext>
            </a:extLst>
          </p:cNvPr>
          <p:cNvSpPr/>
          <p:nvPr/>
        </p:nvSpPr>
        <p:spPr>
          <a:xfrm>
            <a:off x="-224897" y="-1816653"/>
            <a:ext cx="10882929" cy="900349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73CF4A5-2CA1-3245-91CC-F6217077540E}"/>
              </a:ext>
            </a:extLst>
          </p:cNvPr>
          <p:cNvSpPr/>
          <p:nvPr/>
        </p:nvSpPr>
        <p:spPr>
          <a:xfrm>
            <a:off x="10658032" y="-1819373"/>
            <a:ext cx="1733412" cy="8476396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D016BF6-6737-194D-99BE-0AC134829E32}"/>
              </a:ext>
            </a:extLst>
          </p:cNvPr>
          <p:cNvSpPr/>
          <p:nvPr/>
        </p:nvSpPr>
        <p:spPr>
          <a:xfrm>
            <a:off x="10668000" y="5832387"/>
            <a:ext cx="1733412" cy="1295168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7022B05-E724-3C4F-8703-F0F63853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133" y="6255787"/>
            <a:ext cx="1226458" cy="60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839353-127D-5546-8BA8-9BF975458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48" y="72451"/>
            <a:ext cx="9576958" cy="96001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Obligations/Expectations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3ED92B6-5729-054B-ADB0-331BF0935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8266" y="1541228"/>
            <a:ext cx="3340817" cy="487945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Democracy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Interest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Leadership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Clientele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Supportive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Personal/self	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51EB20E-CB3C-D643-BA9B-A9584F3D3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00607" y="1130114"/>
            <a:ext cx="6102520" cy="5290569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Uphold constitution and its values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Obey, enforce laws, regulations, policies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openness &amp; access to government decision-making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Seek to discover &amp; achieve public good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Fulfill goals &amp; objectives of agency, protect its position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programmatic ends of those in power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Uphold standards &amp; integrity of profession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services efficiently &amp; effectively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Satisfy demands of active stakeholders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personal goals and career objectives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xmlns="" id="{AEB8745D-ECFA-4A58-A409-A4576A1F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9927" y="6482033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xmlns="" id="{7E1187DD-C580-4969-BD75-313AF63A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7321" y="6521156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4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FCB06FD-F652-4228-8987-76B6C0E9BEA0}"/>
              </a:ext>
            </a:extLst>
          </p:cNvPr>
          <p:cNvSpPr txBox="1"/>
          <p:nvPr/>
        </p:nvSpPr>
        <p:spPr>
          <a:xfrm>
            <a:off x="817724" y="989776"/>
            <a:ext cx="2837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Obligation to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C8FCE57-A745-4261-A954-E01DA7B42F30}"/>
              </a:ext>
            </a:extLst>
          </p:cNvPr>
          <p:cNvSpPr txBox="1"/>
          <p:nvPr/>
        </p:nvSpPr>
        <p:spPr>
          <a:xfrm>
            <a:off x="5726903" y="960869"/>
            <a:ext cx="3205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Expectation </a:t>
            </a:r>
          </a:p>
        </p:txBody>
      </p:sp>
    </p:spTree>
    <p:extLst>
      <p:ext uri="{BB962C8B-B14F-4D97-AF65-F5344CB8AC3E}">
        <p14:creationId xmlns:p14="http://schemas.microsoft.com/office/powerpoint/2010/main" val="1473860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AB2EFC8-7D11-7447-B12F-1F436DDC70A2}"/>
              </a:ext>
            </a:extLst>
          </p:cNvPr>
          <p:cNvSpPr/>
          <p:nvPr/>
        </p:nvSpPr>
        <p:spPr>
          <a:xfrm>
            <a:off x="0" y="-522514"/>
            <a:ext cx="10668000" cy="73805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F2C523F-C422-3848-B48D-1D5C3A7384E1}"/>
              </a:ext>
            </a:extLst>
          </p:cNvPr>
          <p:cNvSpPr/>
          <p:nvPr/>
        </p:nvSpPr>
        <p:spPr>
          <a:xfrm>
            <a:off x="-714247" y="-1093509"/>
            <a:ext cx="11391976" cy="8389855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73CF4A5-2CA1-3245-91CC-F6217077540E}"/>
              </a:ext>
            </a:extLst>
          </p:cNvPr>
          <p:cNvSpPr/>
          <p:nvPr/>
        </p:nvSpPr>
        <p:spPr>
          <a:xfrm>
            <a:off x="10684966" y="-1093508"/>
            <a:ext cx="1524000" cy="82296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D016BF6-6737-194D-99BE-0AC134829E32}"/>
              </a:ext>
            </a:extLst>
          </p:cNvPr>
          <p:cNvSpPr/>
          <p:nvPr/>
        </p:nvSpPr>
        <p:spPr>
          <a:xfrm>
            <a:off x="10677729" y="5750351"/>
            <a:ext cx="1524000" cy="1385740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7022B05-E724-3C4F-8703-F0F63853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9" y="5956667"/>
            <a:ext cx="1226458" cy="9013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839353-127D-5546-8BA8-9BF975458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521" y="57494"/>
            <a:ext cx="9576958" cy="9600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Changing Expectations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3ED92B6-5729-054B-ADB0-331BF0935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5350" y="1629174"/>
            <a:ext cx="3254136" cy="487945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Democracy</a:t>
            </a:r>
          </a:p>
          <a:p>
            <a:pPr marL="514350" indent="-514350">
              <a:spcAft>
                <a:spcPts val="4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Interest</a:t>
            </a:r>
          </a:p>
          <a:p>
            <a:pPr marL="514350" indent="-514350">
              <a:spcAft>
                <a:spcPts val="15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Leadership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Supportive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Personal/self	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51EB20E-CB3C-D643-BA9B-A9584F3D3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97161" y="1659897"/>
            <a:ext cx="6801106" cy="497657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Uphold constitution and its values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Obey, enforce laws, regulations, policies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openness &amp; access to government decision-making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Seek to discover &amp; achieve public good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Fulfill goals &amp; objectives of agency, protect its position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programmatic ends of those in power</a:t>
            </a:r>
          </a:p>
          <a:p>
            <a:pPr marL="514350" indent="-514350"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Uphold standards &amp; integrity of profession</a:t>
            </a:r>
          </a:p>
          <a:p>
            <a:pPr marL="514350" indent="-514350"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services efficiently &amp; effectively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Satisfy demands of active stakeholders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personal goals and career objectives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xmlns="" id="{AEB8745D-ECFA-4A58-A409-A4576A1F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7724" y="6535509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Romzek NextGov Fedstival October 2018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xmlns="" id="{7E1187DD-C580-4969-BD75-313AF63A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76029" y="653190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69DF32-6622-0446-A210-7B6D672B4C7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FCB06FD-F652-4228-8987-76B6C0E9BEA0}"/>
              </a:ext>
            </a:extLst>
          </p:cNvPr>
          <p:cNvSpPr txBox="1"/>
          <p:nvPr/>
        </p:nvSpPr>
        <p:spPr>
          <a:xfrm>
            <a:off x="470520" y="1048970"/>
            <a:ext cx="2837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Obligation to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C8FCE57-A745-4261-A954-E01DA7B42F30}"/>
              </a:ext>
            </a:extLst>
          </p:cNvPr>
          <p:cNvSpPr txBox="1"/>
          <p:nvPr/>
        </p:nvSpPr>
        <p:spPr>
          <a:xfrm>
            <a:off x="5595086" y="1030950"/>
            <a:ext cx="320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Expectation </a:t>
            </a:r>
          </a:p>
        </p:txBody>
      </p:sp>
    </p:spTree>
    <p:extLst>
      <p:ext uri="{BB962C8B-B14F-4D97-AF65-F5344CB8AC3E}">
        <p14:creationId xmlns:p14="http://schemas.microsoft.com/office/powerpoint/2010/main" val="306478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5E449F1-968E-3C47-87FE-7F7FD084237E}"/>
              </a:ext>
            </a:extLst>
          </p:cNvPr>
          <p:cNvSpPr/>
          <p:nvPr/>
        </p:nvSpPr>
        <p:spPr>
          <a:xfrm>
            <a:off x="-144320" y="-108421"/>
            <a:ext cx="108123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959E295-22D4-BC46-B6FC-86EF336BF499}"/>
              </a:ext>
            </a:extLst>
          </p:cNvPr>
          <p:cNvSpPr/>
          <p:nvPr/>
        </p:nvSpPr>
        <p:spPr>
          <a:xfrm>
            <a:off x="-377158" y="-716437"/>
            <a:ext cx="11045158" cy="8361576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1C6F037-41A6-154F-823E-874C6934E144}"/>
              </a:ext>
            </a:extLst>
          </p:cNvPr>
          <p:cNvSpPr/>
          <p:nvPr/>
        </p:nvSpPr>
        <p:spPr>
          <a:xfrm>
            <a:off x="10698572" y="-716437"/>
            <a:ext cx="1524000" cy="8189088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A895694-2886-1348-8F66-6E30820C96D2}"/>
              </a:ext>
            </a:extLst>
          </p:cNvPr>
          <p:cNvSpPr/>
          <p:nvPr/>
        </p:nvSpPr>
        <p:spPr>
          <a:xfrm>
            <a:off x="10709588" y="5690427"/>
            <a:ext cx="1524000" cy="1750581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A17B5A9-E3A3-E44A-A4FF-239A3BA72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343" y="6074448"/>
            <a:ext cx="1226458" cy="602213"/>
          </a:xfrm>
          <a:prstGeom prst="rect">
            <a:avLst/>
          </a:prstGeom>
        </p:spPr>
      </p:pic>
      <p:sp>
        <p:nvSpPr>
          <p:cNvPr id="9" name="L-Shape 8">
            <a:extLst>
              <a:ext uri="{FF2B5EF4-FFF2-40B4-BE49-F238E27FC236}">
                <a16:creationId xmlns:a16="http://schemas.microsoft.com/office/drawing/2014/main" xmlns="" id="{5C187E6B-BC30-FD46-9A52-1F7AA427B7D2}"/>
              </a:ext>
            </a:extLst>
          </p:cNvPr>
          <p:cNvSpPr/>
          <p:nvPr/>
        </p:nvSpPr>
        <p:spPr>
          <a:xfrm rot="5400000">
            <a:off x="172994" y="210063"/>
            <a:ext cx="321275" cy="296563"/>
          </a:xfrm>
          <a:prstGeom prst="corner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7D4160-B1B9-0940-95DA-3A1F231E8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9" y="1532714"/>
            <a:ext cx="10429103" cy="3575731"/>
          </a:xfrm>
        </p:spPr>
        <p:txBody>
          <a:bodyPr>
            <a:normAutofit/>
          </a:bodyPr>
          <a:lstStyle/>
          <a:p>
            <a:pPr algn="ctr"/>
            <a:r>
              <a:rPr lang="en-US" sz="6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br>
              <a:rPr lang="en-US" sz="6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is GOOD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is </a:t>
            </a:r>
            <a:r>
              <a:rPr lang="en-US" sz="4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en-US" sz="4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E1C7F3A-B070-F24B-9F12-2D5C6314F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EC8A3463-7339-4E9A-86FD-12E16A31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8021" y="6200593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1CE19EE4-23F9-414B-9EE6-76A57A301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91962" y="6269023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44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C3FB8C5-2952-B144-8BB4-689745B16D78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BF6C8AC-AD47-654C-9533-F02D4C3D7B18}"/>
              </a:ext>
            </a:extLst>
          </p:cNvPr>
          <p:cNvSpPr/>
          <p:nvPr/>
        </p:nvSpPr>
        <p:spPr>
          <a:xfrm>
            <a:off x="111211" y="135924"/>
            <a:ext cx="10429103" cy="6610865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13EA9E8-A730-2149-98E8-780B863DA3E6}"/>
              </a:ext>
            </a:extLst>
          </p:cNvPr>
          <p:cNvSpPr/>
          <p:nvPr/>
        </p:nvSpPr>
        <p:spPr>
          <a:xfrm>
            <a:off x="10692713" y="-527900"/>
            <a:ext cx="1493514" cy="7279326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F5DB6A-669F-284C-9F1F-2E6759D7DB66}"/>
              </a:ext>
            </a:extLst>
          </p:cNvPr>
          <p:cNvSpPr/>
          <p:nvPr/>
        </p:nvSpPr>
        <p:spPr>
          <a:xfrm>
            <a:off x="10702341" y="5608949"/>
            <a:ext cx="1474471" cy="1706252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1F92D72-FDF1-B547-8B95-8F1F284F2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4459" y="5787989"/>
            <a:ext cx="1348797" cy="994528"/>
          </a:xfrm>
          <a:prstGeom prst="rect">
            <a:avLst/>
          </a:prstGeom>
        </p:spPr>
      </p:pic>
      <p:sp>
        <p:nvSpPr>
          <p:cNvPr id="13" name="L-Shape 12">
            <a:extLst>
              <a:ext uri="{FF2B5EF4-FFF2-40B4-BE49-F238E27FC236}">
                <a16:creationId xmlns:a16="http://schemas.microsoft.com/office/drawing/2014/main" xmlns="" id="{AC1BB620-1554-0440-A673-F581213C469A}"/>
              </a:ext>
            </a:extLst>
          </p:cNvPr>
          <p:cNvSpPr/>
          <p:nvPr/>
        </p:nvSpPr>
        <p:spPr>
          <a:xfrm rot="5400000">
            <a:off x="172994" y="210063"/>
            <a:ext cx="321275" cy="296563"/>
          </a:xfrm>
          <a:prstGeom prst="corner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B3CE9AF2-4A2B-4FB5-95BC-8F7A279C9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FC2FB5F-CA3F-4256-B68C-5615F45AC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5711" y="6812771"/>
            <a:ext cx="3858453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7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2C67E8B-8F81-46AA-A015-3DD1E12FD81B}"/>
              </a:ext>
            </a:extLst>
          </p:cNvPr>
          <p:cNvSpPr/>
          <p:nvPr/>
        </p:nvSpPr>
        <p:spPr>
          <a:xfrm>
            <a:off x="263611" y="247135"/>
            <a:ext cx="10429103" cy="6610865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1006C54-7ECD-4241-A9D1-8299F64E68C3}"/>
              </a:ext>
            </a:extLst>
          </p:cNvPr>
          <p:cNvSpPr/>
          <p:nvPr/>
        </p:nvSpPr>
        <p:spPr>
          <a:xfrm>
            <a:off x="-685221" y="-649027"/>
            <a:ext cx="11387563" cy="7843101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xmlns="" id="{57734CDB-6A7A-4E23-B804-85C696542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086834"/>
              </p:ext>
            </p:extLst>
          </p:nvPr>
        </p:nvGraphicFramePr>
        <p:xfrm>
          <a:off x="937912" y="1090933"/>
          <a:ext cx="9080500" cy="5429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Document" r:id="rId4" imgW="6821568" imgH="4930113" progId="Word.Document.8">
                  <p:embed/>
                </p:oleObj>
              </mc:Choice>
              <mc:Fallback>
                <p:oleObj name="Document" r:id="rId4" imgW="6821568" imgH="4930113" progId="Word.Document.8">
                  <p:embed/>
                  <p:pic>
                    <p:nvPicPr>
                      <p:cNvPr id="583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12" y="1090933"/>
                        <a:ext cx="9080500" cy="54296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7617C93-31A3-4986-9DF5-4345D76365D6}"/>
              </a:ext>
            </a:extLst>
          </p:cNvPr>
          <p:cNvSpPr txBox="1"/>
          <p:nvPr/>
        </p:nvSpPr>
        <p:spPr>
          <a:xfrm>
            <a:off x="1098550" y="395359"/>
            <a:ext cx="9458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ACCOUNTABILITY STRATEGIES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C7C753C-CC99-48AD-8B0C-754B44371E56}"/>
              </a:ext>
            </a:extLst>
          </p:cNvPr>
          <p:cNvSpPr txBox="1"/>
          <p:nvPr/>
        </p:nvSpPr>
        <p:spPr>
          <a:xfrm>
            <a:off x="4444919" y="6505205"/>
            <a:ext cx="41143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Romzek NextGov Fedstival October 2018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F6F1C72-B6C3-4B3F-BEC0-2C86B7822BF0}"/>
              </a:ext>
            </a:extLst>
          </p:cNvPr>
          <p:cNvSpPr txBox="1"/>
          <p:nvPr/>
        </p:nvSpPr>
        <p:spPr>
          <a:xfrm>
            <a:off x="9947828" y="6509438"/>
            <a:ext cx="8766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6673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EE9DF65-3365-5945-96A9-286CBFAD1A37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BFCF97-EC09-A04B-A92F-0D08DFEBA25A}"/>
              </a:ext>
            </a:extLst>
          </p:cNvPr>
          <p:cNvSpPr/>
          <p:nvPr/>
        </p:nvSpPr>
        <p:spPr>
          <a:xfrm>
            <a:off x="-594022" y="-835310"/>
            <a:ext cx="11252953" cy="7924268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D431788-2F9D-164C-BE5D-7F73303382D4}"/>
              </a:ext>
            </a:extLst>
          </p:cNvPr>
          <p:cNvSpPr/>
          <p:nvPr/>
        </p:nvSpPr>
        <p:spPr>
          <a:xfrm>
            <a:off x="10658931" y="-886119"/>
            <a:ext cx="1705638" cy="7782779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BD2303-BF52-A74E-A271-17C57DB1BB02}"/>
              </a:ext>
            </a:extLst>
          </p:cNvPr>
          <p:cNvSpPr/>
          <p:nvPr/>
        </p:nvSpPr>
        <p:spPr>
          <a:xfrm>
            <a:off x="10654397" y="5093418"/>
            <a:ext cx="1705637" cy="1803242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131AD62-C68B-DB4C-AADF-139DBAFB9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68" y="5516826"/>
            <a:ext cx="1226458" cy="9279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A0EA41-ACF3-C84A-BEAC-D686E1722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396" y="604008"/>
            <a:ext cx="6310603" cy="5765742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33B26E-9B92-104E-8B3F-2C7D4163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5097" y="333918"/>
            <a:ext cx="3593421" cy="2427846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 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 </a:t>
            </a:r>
          </a:p>
          <a:p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when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 are shared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E11DEFDC-4D94-4061-A47C-311BE1DF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36439" y="6414829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18851A9E-3489-4A62-ADFE-BACD5420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9625" y="6414829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8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A44C231-4F3D-42CA-8DD1-BB8B9110E98A}"/>
              </a:ext>
            </a:extLst>
          </p:cNvPr>
          <p:cNvSpPr txBox="1"/>
          <p:nvPr/>
        </p:nvSpPr>
        <p:spPr>
          <a:xfrm>
            <a:off x="4024386" y="778311"/>
            <a:ext cx="655067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Norms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Trust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Reciprocity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Respect turf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Facilitative Behaviors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Sustained communication/information sharing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Follow up on commitments</a:t>
            </a:r>
          </a:p>
          <a:p>
            <a:pPr marL="971550" lvl="1" indent="-514350"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Relationship building</a:t>
            </a: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Rewards/Sanctions (Accountability)</a:t>
            </a:r>
          </a:p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Public recognition/reputation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b. 	Favors/future collaboration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c.  	Advance notice/information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Challenges/Cross-Pressures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a. 	Staff turnover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b. 	Turf battles/competition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c. 	Tensions between formal and informal accountability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27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EE9DF65-3365-5945-96A9-286CBFAD1A37}"/>
              </a:ext>
            </a:extLst>
          </p:cNvPr>
          <p:cNvSpPr/>
          <p:nvPr/>
        </p:nvSpPr>
        <p:spPr>
          <a:xfrm>
            <a:off x="0" y="0"/>
            <a:ext cx="10668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BFCF97-EC09-A04B-A92F-0D08DFEBA25A}"/>
              </a:ext>
            </a:extLst>
          </p:cNvPr>
          <p:cNvSpPr/>
          <p:nvPr/>
        </p:nvSpPr>
        <p:spPr>
          <a:xfrm>
            <a:off x="-594022" y="-835310"/>
            <a:ext cx="11252953" cy="7924268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D431788-2F9D-164C-BE5D-7F73303382D4}"/>
              </a:ext>
            </a:extLst>
          </p:cNvPr>
          <p:cNvSpPr/>
          <p:nvPr/>
        </p:nvSpPr>
        <p:spPr>
          <a:xfrm>
            <a:off x="10658931" y="-886119"/>
            <a:ext cx="1705638" cy="7975076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BD2303-BF52-A74E-A271-17C57DB1BB02}"/>
              </a:ext>
            </a:extLst>
          </p:cNvPr>
          <p:cNvSpPr/>
          <p:nvPr/>
        </p:nvSpPr>
        <p:spPr>
          <a:xfrm>
            <a:off x="10667999" y="5285715"/>
            <a:ext cx="1705637" cy="1803242"/>
          </a:xfrm>
          <a:prstGeom prst="rect">
            <a:avLst/>
          </a:prstGeom>
          <a:solidFill>
            <a:srgbClr val="00206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131AD62-C68B-DB4C-AADF-139DBAFB9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68" y="5516826"/>
            <a:ext cx="1226458" cy="9279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A0EA41-ACF3-C84A-BEAC-D686E1722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396" y="604008"/>
            <a:ext cx="6310603" cy="5765742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33B26E-9B92-104E-8B3F-2C7D4163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5353" y="443171"/>
            <a:ext cx="3684959" cy="219688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--  under changing  expectations 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E11DEFDC-4D94-4061-A47C-311BE1DF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36439" y="6414829"/>
            <a:ext cx="4114800" cy="365125"/>
          </a:xfrm>
        </p:spPr>
        <p:txBody>
          <a:bodyPr/>
          <a:lstStyle/>
          <a:p>
            <a:r>
              <a:rPr lang="en-US" dirty="0"/>
              <a:t>Romzek NextGov Fedstival October 2018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18851A9E-3489-4A62-ADFE-BACD5420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9625" y="6414829"/>
            <a:ext cx="2743200" cy="365125"/>
          </a:xfrm>
        </p:spPr>
        <p:txBody>
          <a:bodyPr/>
          <a:lstStyle/>
          <a:p>
            <a:fld id="{4169DF32-6622-0446-A210-7B6D672B4C7F}" type="slidenum">
              <a:rPr lang="en-US" smtClean="0"/>
              <a:t>9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A44C231-4F3D-42CA-8DD1-BB8B9110E98A}"/>
              </a:ext>
            </a:extLst>
          </p:cNvPr>
          <p:cNvSpPr txBox="1"/>
          <p:nvPr/>
        </p:nvSpPr>
        <p:spPr>
          <a:xfrm>
            <a:off x="4434169" y="443171"/>
            <a:ext cx="614799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 Expectations </a:t>
            </a:r>
          </a:p>
          <a:p>
            <a:r>
              <a:rPr lang="en-US" sz="3200" dirty="0"/>
              <a:t>1. 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Political Leadership</a:t>
            </a:r>
          </a:p>
          <a:p>
            <a:pPr marL="514350" indent="-514350">
              <a:buAutoNum type="arabicPeriod" startAt="2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Agency Leadership/Policy</a:t>
            </a:r>
          </a:p>
          <a:p>
            <a:pPr marL="514350" indent="-514350">
              <a:buAutoNum type="arabicPeriod" startAt="2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change in Expectations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Constitution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Democracy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Public Interest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Profession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Clientele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Groups/Stakeholders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Personal/Self</a:t>
            </a:r>
          </a:p>
        </p:txBody>
      </p:sp>
    </p:spTree>
    <p:extLst>
      <p:ext uri="{BB962C8B-B14F-4D97-AF65-F5344CB8AC3E}">
        <p14:creationId xmlns:p14="http://schemas.microsoft.com/office/powerpoint/2010/main" val="132489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433</Words>
  <Application>Microsoft Office PowerPoint</Application>
  <PresentationFormat>Widescreen</PresentationFormat>
  <Paragraphs>151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Document</vt:lpstr>
      <vt:lpstr>Accountability Under Changing Expectations</vt:lpstr>
      <vt:lpstr>Accountability</vt:lpstr>
      <vt:lpstr>PowerPoint Presentation</vt:lpstr>
      <vt:lpstr>Examples of Obligations/Expectations</vt:lpstr>
      <vt:lpstr>Changing Expectations</vt:lpstr>
      <vt:lpstr>Accountability   Some is GOOD, More is BETTER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Header</dc:title>
  <dc:creator>Ishmael Sunday</dc:creator>
  <cp:lastModifiedBy>Kim Price-Harwood</cp:lastModifiedBy>
  <cp:revision>54</cp:revision>
  <cp:lastPrinted>2018-10-02T16:27:40Z</cp:lastPrinted>
  <dcterms:created xsi:type="dcterms:W3CDTF">2018-03-19T17:54:10Z</dcterms:created>
  <dcterms:modified xsi:type="dcterms:W3CDTF">2018-10-03T16:05:28Z</dcterms:modified>
</cp:coreProperties>
</file>