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57" r:id="rId3"/>
    <p:sldId id="258" r:id="rId4"/>
    <p:sldId id="278" r:id="rId5"/>
    <p:sldId id="276" r:id="rId6"/>
    <p:sldId id="259" r:id="rId7"/>
    <p:sldId id="261" r:id="rId8"/>
    <p:sldId id="280" r:id="rId9"/>
    <p:sldId id="264" r:id="rId10"/>
    <p:sldId id="279" r:id="rId11"/>
    <p:sldId id="266" r:id="rId12"/>
    <p:sldId id="281" r:id="rId13"/>
    <p:sldId id="272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4E8"/>
    <a:srgbClr val="68B4B8"/>
    <a:srgbClr val="21A0FF"/>
    <a:srgbClr val="F6E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37" autoAdjust="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33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7945E-DB1C-4791-91E3-E45C4BF04ADB}" type="doc">
      <dgm:prSet loTypeId="urn:microsoft.com/office/officeart/2005/8/layout/hList7" loCatId="list" qsTypeId="urn:microsoft.com/office/officeart/2005/8/quickstyle/simple1" qsCatId="simple" csTypeId="urn:microsoft.com/office/officeart/2005/8/colors/accent6_4" csCatId="accent6" phldr="1"/>
      <dgm:spPr/>
    </dgm:pt>
    <dgm:pt modelId="{81227C4F-80F8-4B04-A590-671285ADFCAF}">
      <dgm:prSet phldrT="[Text]" custT="1"/>
      <dgm:spPr>
        <a:solidFill>
          <a:srgbClr val="3894E8"/>
        </a:solidFill>
      </dgm:spPr>
      <dgm:t>
        <a:bodyPr/>
        <a:lstStyle/>
        <a:p>
          <a:r>
            <a:rPr lang="en-US" sz="2800" dirty="0" smtClean="0"/>
            <a:t>Engagement</a:t>
          </a:r>
          <a:endParaRPr lang="en-US" sz="2800" dirty="0"/>
        </a:p>
      </dgm:t>
    </dgm:pt>
    <dgm:pt modelId="{35D6306A-160B-48F9-9A9C-FA0ACFCB7BB7}" type="parTrans" cxnId="{CCD6A822-C810-4F11-92E7-D73C2FDDB418}">
      <dgm:prSet/>
      <dgm:spPr/>
      <dgm:t>
        <a:bodyPr/>
        <a:lstStyle/>
        <a:p>
          <a:endParaRPr lang="en-US"/>
        </a:p>
      </dgm:t>
    </dgm:pt>
    <dgm:pt modelId="{48FBF257-71A5-4C05-8B0B-1F6D0C641004}" type="sibTrans" cxnId="{CCD6A822-C810-4F11-92E7-D73C2FDDB418}">
      <dgm:prSet/>
      <dgm:spPr/>
      <dgm:t>
        <a:bodyPr/>
        <a:lstStyle/>
        <a:p>
          <a:endParaRPr lang="en-US"/>
        </a:p>
      </dgm:t>
    </dgm:pt>
    <dgm:pt modelId="{AC967DC3-6832-42EF-B5D5-225A6E8BDD29}">
      <dgm:prSet phldrT="[Text]" custT="1"/>
      <dgm:spPr>
        <a:solidFill>
          <a:srgbClr val="68B4B8"/>
        </a:solidFill>
      </dgm:spPr>
      <dgm:t>
        <a:bodyPr/>
        <a:lstStyle/>
        <a:p>
          <a:r>
            <a:rPr lang="en-US" sz="2800" dirty="0" smtClean="0"/>
            <a:t>Respect</a:t>
          </a:r>
          <a:endParaRPr lang="en-US" sz="2800" dirty="0"/>
        </a:p>
      </dgm:t>
    </dgm:pt>
    <dgm:pt modelId="{E5AF48DD-C65B-48BD-B53D-81FCB8650C49}" type="parTrans" cxnId="{5247C2A5-D4D8-4263-A450-7BA999F14B0B}">
      <dgm:prSet/>
      <dgm:spPr/>
      <dgm:t>
        <a:bodyPr/>
        <a:lstStyle/>
        <a:p>
          <a:endParaRPr lang="en-US"/>
        </a:p>
      </dgm:t>
    </dgm:pt>
    <dgm:pt modelId="{7F61947C-F97E-42A2-8162-70AC172C1E81}" type="sibTrans" cxnId="{5247C2A5-D4D8-4263-A450-7BA999F14B0B}">
      <dgm:prSet/>
      <dgm:spPr/>
      <dgm:t>
        <a:bodyPr/>
        <a:lstStyle/>
        <a:p>
          <a:endParaRPr lang="en-US"/>
        </a:p>
      </dgm:t>
    </dgm:pt>
    <dgm:pt modelId="{95512824-5DEC-4C43-828F-5F1A12F7C2E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E0F8AB0C-4D97-4BCF-A65E-A1F327E8E185}" type="parTrans" cxnId="{C585DCF3-A784-4CDD-9A03-258D26961BF9}">
      <dgm:prSet/>
      <dgm:spPr/>
      <dgm:t>
        <a:bodyPr/>
        <a:lstStyle/>
        <a:p>
          <a:endParaRPr lang="en-US"/>
        </a:p>
      </dgm:t>
    </dgm:pt>
    <dgm:pt modelId="{056231B3-A11F-44E1-8157-1B07F85B854D}" type="sibTrans" cxnId="{C585DCF3-A784-4CDD-9A03-258D26961BF9}">
      <dgm:prSet/>
      <dgm:spPr/>
      <dgm:t>
        <a:bodyPr/>
        <a:lstStyle/>
        <a:p>
          <a:endParaRPr lang="en-US"/>
        </a:p>
      </dgm:t>
    </dgm:pt>
    <dgm:pt modelId="{6B0351F9-CEC3-4C6D-820A-A00B53657241}" type="pres">
      <dgm:prSet presAssocID="{DCF7945E-DB1C-4791-91E3-E45C4BF04ADB}" presName="Name0" presStyleCnt="0">
        <dgm:presLayoutVars>
          <dgm:dir/>
          <dgm:resizeHandles val="exact"/>
        </dgm:presLayoutVars>
      </dgm:prSet>
      <dgm:spPr/>
    </dgm:pt>
    <dgm:pt modelId="{041D7392-1B0E-48BF-8BA8-438139C439F3}" type="pres">
      <dgm:prSet presAssocID="{DCF7945E-DB1C-4791-91E3-E45C4BF04ADB}" presName="fgShape" presStyleLbl="fgShp" presStyleIdx="0" presStyleCnt="1" custScaleY="144444" custLinFactNeighborX="522" custLinFactNeighborY="-11111"/>
      <dgm:spPr>
        <a:solidFill>
          <a:srgbClr val="F6EC2A"/>
        </a:solidFill>
      </dgm:spPr>
    </dgm:pt>
    <dgm:pt modelId="{74EABCF7-0F0D-4CC2-B76B-F6C1C883F175}" type="pres">
      <dgm:prSet presAssocID="{DCF7945E-DB1C-4791-91E3-E45C4BF04ADB}" presName="linComp" presStyleCnt="0"/>
      <dgm:spPr/>
    </dgm:pt>
    <dgm:pt modelId="{2C9A6EC9-83B6-47AB-AD69-7CEF5D2D5D07}" type="pres">
      <dgm:prSet presAssocID="{81227C4F-80F8-4B04-A590-671285ADFCAF}" presName="compNode" presStyleCnt="0"/>
      <dgm:spPr/>
    </dgm:pt>
    <dgm:pt modelId="{85BFE547-779A-4AC7-AED2-35C22E918858}" type="pres">
      <dgm:prSet presAssocID="{81227C4F-80F8-4B04-A590-671285ADFCAF}" presName="bkgdShape" presStyleLbl="node1" presStyleIdx="0" presStyleCnt="3"/>
      <dgm:spPr/>
      <dgm:t>
        <a:bodyPr/>
        <a:lstStyle/>
        <a:p>
          <a:endParaRPr lang="en-US"/>
        </a:p>
      </dgm:t>
    </dgm:pt>
    <dgm:pt modelId="{39928ABB-8377-48E6-8B2D-ACE836E43B9C}" type="pres">
      <dgm:prSet presAssocID="{81227C4F-80F8-4B04-A590-671285ADFC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2AF05-2D39-4C9A-8B94-C9A914563576}" type="pres">
      <dgm:prSet presAssocID="{81227C4F-80F8-4B04-A590-671285ADFCAF}" presName="invisiNode" presStyleLbl="node1" presStyleIdx="0" presStyleCnt="3"/>
      <dgm:spPr/>
    </dgm:pt>
    <dgm:pt modelId="{4B7091E2-653C-4D8A-9AD4-2509D55C0864}" type="pres">
      <dgm:prSet presAssocID="{81227C4F-80F8-4B04-A590-671285ADFCAF}" presName="imagNode" presStyleLbl="fgImgPlace1" presStyleIdx="0" presStyleCnt="3" custScaleX="107590" custScaleY="1142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AD074F-DF1D-4E4C-A279-ECEEFA1E54B1}" type="pres">
      <dgm:prSet presAssocID="{48FBF257-71A5-4C05-8B0B-1F6D0C6410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D019BC-8B5E-4532-98F5-8A7ED2327FDF}" type="pres">
      <dgm:prSet presAssocID="{AC967DC3-6832-42EF-B5D5-225A6E8BDD29}" presName="compNode" presStyleCnt="0"/>
      <dgm:spPr/>
    </dgm:pt>
    <dgm:pt modelId="{8FC1D59A-DB09-4730-B37D-94A474D3C4C4}" type="pres">
      <dgm:prSet presAssocID="{AC967DC3-6832-42EF-B5D5-225A6E8BDD29}" presName="bkgdShape" presStyleLbl="node1" presStyleIdx="1" presStyleCnt="3"/>
      <dgm:spPr/>
      <dgm:t>
        <a:bodyPr/>
        <a:lstStyle/>
        <a:p>
          <a:endParaRPr lang="en-US"/>
        </a:p>
      </dgm:t>
    </dgm:pt>
    <dgm:pt modelId="{7DAF7430-9026-4888-B7F4-C950F4238055}" type="pres">
      <dgm:prSet presAssocID="{AC967DC3-6832-42EF-B5D5-225A6E8BDD2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2D33A-5F2B-4695-8DB1-BEF390C2C4C7}" type="pres">
      <dgm:prSet presAssocID="{AC967DC3-6832-42EF-B5D5-225A6E8BDD29}" presName="invisiNode" presStyleLbl="node1" presStyleIdx="1" presStyleCnt="3"/>
      <dgm:spPr/>
    </dgm:pt>
    <dgm:pt modelId="{304AD33C-58C0-4F2A-A19E-1AAEE2E5AEAF}" type="pres">
      <dgm:prSet presAssocID="{AC967DC3-6832-42EF-B5D5-225A6E8BDD29}" presName="imagNode" presStyleLbl="fgImgPlace1" presStyleIdx="1" presStyleCnt="3" custScaleX="112091" custScaleY="1142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D480F1-0996-4108-82DE-79D7236C8B0F}" type="pres">
      <dgm:prSet presAssocID="{7F61947C-F97E-42A2-8162-70AC172C1E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E190C9-A21C-4812-8D99-EA62FB0A4C63}" type="pres">
      <dgm:prSet presAssocID="{95512824-5DEC-4C43-828F-5F1A12F7C2EA}" presName="compNode" presStyleCnt="0"/>
      <dgm:spPr/>
    </dgm:pt>
    <dgm:pt modelId="{2C2565DA-947D-4BBB-ADCE-F5039B5811E4}" type="pres">
      <dgm:prSet presAssocID="{95512824-5DEC-4C43-828F-5F1A12F7C2EA}" presName="bkgdShape" presStyleLbl="node1" presStyleIdx="2" presStyleCnt="3"/>
      <dgm:spPr/>
      <dgm:t>
        <a:bodyPr/>
        <a:lstStyle/>
        <a:p>
          <a:endParaRPr lang="en-US"/>
        </a:p>
      </dgm:t>
    </dgm:pt>
    <dgm:pt modelId="{8015538E-C68E-4DBB-8CA0-28178229A44E}" type="pres">
      <dgm:prSet presAssocID="{95512824-5DEC-4C43-828F-5F1A12F7C2E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3FDC-42B6-4869-8DA9-5C3CFD39C4A8}" type="pres">
      <dgm:prSet presAssocID="{95512824-5DEC-4C43-828F-5F1A12F7C2EA}" presName="invisiNode" presStyleLbl="node1" presStyleIdx="2" presStyleCnt="3"/>
      <dgm:spPr/>
    </dgm:pt>
    <dgm:pt modelId="{820F5A76-08DC-4482-BC6E-928A1E19EB56}" type="pres">
      <dgm:prSet presAssocID="{95512824-5DEC-4C43-828F-5F1A12F7C2EA}" presName="imagNode" presStyleLbl="fgImgPlace1" presStyleIdx="2" presStyleCnt="3" custScaleX="106582" custScaleY="1142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3D783C9-0E13-4F9F-9676-304B9D704663}" type="presOf" srcId="{95512824-5DEC-4C43-828F-5F1A12F7C2EA}" destId="{2C2565DA-947D-4BBB-ADCE-F5039B5811E4}" srcOrd="0" destOrd="0" presId="urn:microsoft.com/office/officeart/2005/8/layout/hList7"/>
    <dgm:cxn modelId="{C585DCF3-A784-4CDD-9A03-258D26961BF9}" srcId="{DCF7945E-DB1C-4791-91E3-E45C4BF04ADB}" destId="{95512824-5DEC-4C43-828F-5F1A12F7C2EA}" srcOrd="2" destOrd="0" parTransId="{E0F8AB0C-4D97-4BCF-A65E-A1F327E8E185}" sibTransId="{056231B3-A11F-44E1-8157-1B07F85B854D}"/>
    <dgm:cxn modelId="{5247C2A5-D4D8-4263-A450-7BA999F14B0B}" srcId="{DCF7945E-DB1C-4791-91E3-E45C4BF04ADB}" destId="{AC967DC3-6832-42EF-B5D5-225A6E8BDD29}" srcOrd="1" destOrd="0" parTransId="{E5AF48DD-C65B-48BD-B53D-81FCB8650C49}" sibTransId="{7F61947C-F97E-42A2-8162-70AC172C1E81}"/>
    <dgm:cxn modelId="{13045DA3-B223-4086-B6B8-6E89DA589B42}" type="presOf" srcId="{48FBF257-71A5-4C05-8B0B-1F6D0C641004}" destId="{CCAD074F-DF1D-4E4C-A279-ECEEFA1E54B1}" srcOrd="0" destOrd="0" presId="urn:microsoft.com/office/officeart/2005/8/layout/hList7"/>
    <dgm:cxn modelId="{F424731E-E7B0-4315-91F7-A7BA8B4FBD2C}" type="presOf" srcId="{DCF7945E-DB1C-4791-91E3-E45C4BF04ADB}" destId="{6B0351F9-CEC3-4C6D-820A-A00B53657241}" srcOrd="0" destOrd="0" presId="urn:microsoft.com/office/officeart/2005/8/layout/hList7"/>
    <dgm:cxn modelId="{C8CC1CFE-9C8B-4B4A-A17D-901023661746}" type="presOf" srcId="{81227C4F-80F8-4B04-A590-671285ADFCAF}" destId="{39928ABB-8377-48E6-8B2D-ACE836E43B9C}" srcOrd="1" destOrd="0" presId="urn:microsoft.com/office/officeart/2005/8/layout/hList7"/>
    <dgm:cxn modelId="{912383E2-13AE-401B-8B7F-C9C4CB76607C}" type="presOf" srcId="{7F61947C-F97E-42A2-8162-70AC172C1E81}" destId="{15D480F1-0996-4108-82DE-79D7236C8B0F}" srcOrd="0" destOrd="0" presId="urn:microsoft.com/office/officeart/2005/8/layout/hList7"/>
    <dgm:cxn modelId="{70D7540E-0F55-42BB-9E3B-504BA8B13100}" type="presOf" srcId="{81227C4F-80F8-4B04-A590-671285ADFCAF}" destId="{85BFE547-779A-4AC7-AED2-35C22E918858}" srcOrd="0" destOrd="0" presId="urn:microsoft.com/office/officeart/2005/8/layout/hList7"/>
    <dgm:cxn modelId="{90A15338-AC72-450C-A37D-9A1E77EB7353}" type="presOf" srcId="{AC967DC3-6832-42EF-B5D5-225A6E8BDD29}" destId="{7DAF7430-9026-4888-B7F4-C950F4238055}" srcOrd="1" destOrd="0" presId="urn:microsoft.com/office/officeart/2005/8/layout/hList7"/>
    <dgm:cxn modelId="{001E2573-C166-4625-9EC2-5FB8AF44F0FF}" type="presOf" srcId="{AC967DC3-6832-42EF-B5D5-225A6E8BDD29}" destId="{8FC1D59A-DB09-4730-B37D-94A474D3C4C4}" srcOrd="0" destOrd="0" presId="urn:microsoft.com/office/officeart/2005/8/layout/hList7"/>
    <dgm:cxn modelId="{CCD6A822-C810-4F11-92E7-D73C2FDDB418}" srcId="{DCF7945E-DB1C-4791-91E3-E45C4BF04ADB}" destId="{81227C4F-80F8-4B04-A590-671285ADFCAF}" srcOrd="0" destOrd="0" parTransId="{35D6306A-160B-48F9-9A9C-FA0ACFCB7BB7}" sibTransId="{48FBF257-71A5-4C05-8B0B-1F6D0C641004}"/>
    <dgm:cxn modelId="{BE0C155C-8C41-4293-8D0E-8149C007C0C4}" type="presOf" srcId="{95512824-5DEC-4C43-828F-5F1A12F7C2EA}" destId="{8015538E-C68E-4DBB-8CA0-28178229A44E}" srcOrd="1" destOrd="0" presId="urn:microsoft.com/office/officeart/2005/8/layout/hList7"/>
    <dgm:cxn modelId="{48B7071F-CF01-4DC9-BAD4-36FD7FDF923D}" type="presParOf" srcId="{6B0351F9-CEC3-4C6D-820A-A00B53657241}" destId="{041D7392-1B0E-48BF-8BA8-438139C439F3}" srcOrd="0" destOrd="0" presId="urn:microsoft.com/office/officeart/2005/8/layout/hList7"/>
    <dgm:cxn modelId="{7805F51B-FBE5-4CDF-92D0-A66E23E6E8D9}" type="presParOf" srcId="{6B0351F9-CEC3-4C6D-820A-A00B53657241}" destId="{74EABCF7-0F0D-4CC2-B76B-F6C1C883F175}" srcOrd="1" destOrd="0" presId="urn:microsoft.com/office/officeart/2005/8/layout/hList7"/>
    <dgm:cxn modelId="{2D74CB95-E07E-415C-8ED6-DCB260E00B4B}" type="presParOf" srcId="{74EABCF7-0F0D-4CC2-B76B-F6C1C883F175}" destId="{2C9A6EC9-83B6-47AB-AD69-7CEF5D2D5D07}" srcOrd="0" destOrd="0" presId="urn:microsoft.com/office/officeart/2005/8/layout/hList7"/>
    <dgm:cxn modelId="{16DFFC97-0C23-4EFF-AE77-5D71B68144D5}" type="presParOf" srcId="{2C9A6EC9-83B6-47AB-AD69-7CEF5D2D5D07}" destId="{85BFE547-779A-4AC7-AED2-35C22E918858}" srcOrd="0" destOrd="0" presId="urn:microsoft.com/office/officeart/2005/8/layout/hList7"/>
    <dgm:cxn modelId="{E3DDCC38-FFC6-488F-9646-6CBFCDF40655}" type="presParOf" srcId="{2C9A6EC9-83B6-47AB-AD69-7CEF5D2D5D07}" destId="{39928ABB-8377-48E6-8B2D-ACE836E43B9C}" srcOrd="1" destOrd="0" presId="urn:microsoft.com/office/officeart/2005/8/layout/hList7"/>
    <dgm:cxn modelId="{CB1DEFF8-B914-4736-BFF5-B1E836EDE3CC}" type="presParOf" srcId="{2C9A6EC9-83B6-47AB-AD69-7CEF5D2D5D07}" destId="{AF62AF05-2D39-4C9A-8B94-C9A914563576}" srcOrd="2" destOrd="0" presId="urn:microsoft.com/office/officeart/2005/8/layout/hList7"/>
    <dgm:cxn modelId="{FB277BA5-0ACB-4313-AA59-1C38AEA6D0A2}" type="presParOf" srcId="{2C9A6EC9-83B6-47AB-AD69-7CEF5D2D5D07}" destId="{4B7091E2-653C-4D8A-9AD4-2509D55C0864}" srcOrd="3" destOrd="0" presId="urn:microsoft.com/office/officeart/2005/8/layout/hList7"/>
    <dgm:cxn modelId="{450F9F1C-BEDB-4A22-8CEB-DFC94E1903EE}" type="presParOf" srcId="{74EABCF7-0F0D-4CC2-B76B-F6C1C883F175}" destId="{CCAD074F-DF1D-4E4C-A279-ECEEFA1E54B1}" srcOrd="1" destOrd="0" presId="urn:microsoft.com/office/officeart/2005/8/layout/hList7"/>
    <dgm:cxn modelId="{6D37729D-2657-40DC-BA9A-28F66E410AC3}" type="presParOf" srcId="{74EABCF7-0F0D-4CC2-B76B-F6C1C883F175}" destId="{EDD019BC-8B5E-4532-98F5-8A7ED2327FDF}" srcOrd="2" destOrd="0" presId="urn:microsoft.com/office/officeart/2005/8/layout/hList7"/>
    <dgm:cxn modelId="{1D29D80D-DE15-41E1-AA1F-49B5D0176ECD}" type="presParOf" srcId="{EDD019BC-8B5E-4532-98F5-8A7ED2327FDF}" destId="{8FC1D59A-DB09-4730-B37D-94A474D3C4C4}" srcOrd="0" destOrd="0" presId="urn:microsoft.com/office/officeart/2005/8/layout/hList7"/>
    <dgm:cxn modelId="{C570DEB1-091A-40EF-8198-AD8410378F23}" type="presParOf" srcId="{EDD019BC-8B5E-4532-98F5-8A7ED2327FDF}" destId="{7DAF7430-9026-4888-B7F4-C950F4238055}" srcOrd="1" destOrd="0" presId="urn:microsoft.com/office/officeart/2005/8/layout/hList7"/>
    <dgm:cxn modelId="{22C20BB5-9129-4F74-BCEA-A3178891AAEE}" type="presParOf" srcId="{EDD019BC-8B5E-4532-98F5-8A7ED2327FDF}" destId="{5DD2D33A-5F2B-4695-8DB1-BEF390C2C4C7}" srcOrd="2" destOrd="0" presId="urn:microsoft.com/office/officeart/2005/8/layout/hList7"/>
    <dgm:cxn modelId="{B2BA6802-2DA1-4584-941A-79707D345691}" type="presParOf" srcId="{EDD019BC-8B5E-4532-98F5-8A7ED2327FDF}" destId="{304AD33C-58C0-4F2A-A19E-1AAEE2E5AEAF}" srcOrd="3" destOrd="0" presId="urn:microsoft.com/office/officeart/2005/8/layout/hList7"/>
    <dgm:cxn modelId="{FDAE6273-C905-4BDD-B3D0-37D20048015E}" type="presParOf" srcId="{74EABCF7-0F0D-4CC2-B76B-F6C1C883F175}" destId="{15D480F1-0996-4108-82DE-79D7236C8B0F}" srcOrd="3" destOrd="0" presId="urn:microsoft.com/office/officeart/2005/8/layout/hList7"/>
    <dgm:cxn modelId="{77CA4FDF-5EF8-42F0-8663-F8CFFB721687}" type="presParOf" srcId="{74EABCF7-0F0D-4CC2-B76B-F6C1C883F175}" destId="{6DE190C9-A21C-4812-8D99-EA62FB0A4C63}" srcOrd="4" destOrd="0" presId="urn:microsoft.com/office/officeart/2005/8/layout/hList7"/>
    <dgm:cxn modelId="{854F329D-E41B-444E-BDB6-58134F7CFED2}" type="presParOf" srcId="{6DE190C9-A21C-4812-8D99-EA62FB0A4C63}" destId="{2C2565DA-947D-4BBB-ADCE-F5039B5811E4}" srcOrd="0" destOrd="0" presId="urn:microsoft.com/office/officeart/2005/8/layout/hList7"/>
    <dgm:cxn modelId="{1ABF4187-2B63-477A-AEFD-F534C15897CB}" type="presParOf" srcId="{6DE190C9-A21C-4812-8D99-EA62FB0A4C63}" destId="{8015538E-C68E-4DBB-8CA0-28178229A44E}" srcOrd="1" destOrd="0" presId="urn:microsoft.com/office/officeart/2005/8/layout/hList7"/>
    <dgm:cxn modelId="{6F5C98DC-3A5E-4C99-92B4-61A3C0C82D8A}" type="presParOf" srcId="{6DE190C9-A21C-4812-8D99-EA62FB0A4C63}" destId="{BB933FDC-42B6-4869-8DA9-5C3CFD39C4A8}" srcOrd="2" destOrd="0" presId="urn:microsoft.com/office/officeart/2005/8/layout/hList7"/>
    <dgm:cxn modelId="{F9028FB5-C538-421E-A723-2820D58CF40F}" type="presParOf" srcId="{6DE190C9-A21C-4812-8D99-EA62FB0A4C63}" destId="{820F5A76-08DC-4482-BC6E-928A1E19EB56}" srcOrd="3" destOrd="0" presId="urn:microsoft.com/office/officeart/2005/8/layout/hList7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A75B6-98E9-49FF-B9FF-7F8D601C7AF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88B3F104-9F5C-479F-B4A2-C2FABFD11325}">
      <dgm:prSet phldrT="[Text]" phldr="1"/>
      <dgm:spPr/>
      <dgm:t>
        <a:bodyPr/>
        <a:lstStyle/>
        <a:p>
          <a:endParaRPr lang="en-US" dirty="0"/>
        </a:p>
      </dgm:t>
    </dgm:pt>
    <dgm:pt modelId="{95519431-5232-4896-9582-16163B395651}" type="sibTrans" cxnId="{C5348786-9541-45CF-B76B-4E00B2EC496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FDABC62A-51FE-4EB8-82A4-7B9A48394FA8}" type="parTrans" cxnId="{C5348786-9541-45CF-B76B-4E00B2EC496B}">
      <dgm:prSet/>
      <dgm:spPr/>
      <dgm:t>
        <a:bodyPr/>
        <a:lstStyle/>
        <a:p>
          <a:endParaRPr lang="en-US"/>
        </a:p>
      </dgm:t>
    </dgm:pt>
    <dgm:pt modelId="{955359F0-15D9-43BF-8678-2F6908BE9582}" type="pres">
      <dgm:prSet presAssocID="{CD0A75B6-98E9-49FF-B9FF-7F8D601C7AF6}" presName="Name0" presStyleCnt="0">
        <dgm:presLayoutVars>
          <dgm:dir/>
        </dgm:presLayoutVars>
      </dgm:prSet>
      <dgm:spPr/>
    </dgm:pt>
    <dgm:pt modelId="{D47603A5-5A1A-4FF2-869B-9C55BE98C4F5}" type="pres">
      <dgm:prSet presAssocID="{95519431-5232-4896-9582-16163B395651}" presName="picture_1" presStyleLbl="bgImgPlace1" presStyleIdx="0" presStyleCnt="1" custScaleX="115323" custScaleY="96885" custLinFactNeighborX="-39616" custLinFactNeighborY="2336"/>
      <dgm:spPr/>
      <dgm:t>
        <a:bodyPr/>
        <a:lstStyle/>
        <a:p>
          <a:endParaRPr lang="en-US"/>
        </a:p>
      </dgm:t>
    </dgm:pt>
    <dgm:pt modelId="{F48BC52B-448B-4604-9335-A47399C945C6}" type="pres">
      <dgm:prSet presAssocID="{88B3F104-9F5C-479F-B4A2-C2FABFD1132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D0549-C264-49E6-8606-C2008D38C09A}" type="pres">
      <dgm:prSet presAssocID="{CD0A75B6-98E9-49FF-B9FF-7F8D601C7AF6}" presName="maxNode" presStyleCnt="0"/>
      <dgm:spPr/>
    </dgm:pt>
    <dgm:pt modelId="{533E70F5-3519-4E63-88AC-6A8819099D67}" type="pres">
      <dgm:prSet presAssocID="{CD0A75B6-98E9-49FF-B9FF-7F8D601C7AF6}" presName="Name33" presStyleCnt="0"/>
      <dgm:spPr/>
    </dgm:pt>
  </dgm:ptLst>
  <dgm:cxnLst>
    <dgm:cxn modelId="{C5348786-9541-45CF-B76B-4E00B2EC496B}" srcId="{CD0A75B6-98E9-49FF-B9FF-7F8D601C7AF6}" destId="{88B3F104-9F5C-479F-B4A2-C2FABFD11325}" srcOrd="0" destOrd="0" parTransId="{FDABC62A-51FE-4EB8-82A4-7B9A48394FA8}" sibTransId="{95519431-5232-4896-9582-16163B395651}"/>
    <dgm:cxn modelId="{DD5D4C2F-CBC7-48CA-A604-BC3C1925747F}" type="presOf" srcId="{95519431-5232-4896-9582-16163B395651}" destId="{D47603A5-5A1A-4FF2-869B-9C55BE98C4F5}" srcOrd="0" destOrd="0" presId="urn:microsoft.com/office/officeart/2008/layout/AccentedPicture"/>
    <dgm:cxn modelId="{CFE6CE35-32E6-4478-8B88-F38732CA1CFC}" type="presOf" srcId="{88B3F104-9F5C-479F-B4A2-C2FABFD11325}" destId="{F48BC52B-448B-4604-9335-A47399C945C6}" srcOrd="0" destOrd="0" presId="urn:microsoft.com/office/officeart/2008/layout/AccentedPicture"/>
    <dgm:cxn modelId="{F6663380-729F-425F-87EE-3F00C349EEC2}" type="presOf" srcId="{CD0A75B6-98E9-49FF-B9FF-7F8D601C7AF6}" destId="{955359F0-15D9-43BF-8678-2F6908BE9582}" srcOrd="0" destOrd="0" presId="urn:microsoft.com/office/officeart/2008/layout/AccentedPicture"/>
    <dgm:cxn modelId="{49E4F8C0-1E47-4076-A912-6E9E573B6E79}" type="presParOf" srcId="{955359F0-15D9-43BF-8678-2F6908BE9582}" destId="{D47603A5-5A1A-4FF2-869B-9C55BE98C4F5}" srcOrd="0" destOrd="0" presId="urn:microsoft.com/office/officeart/2008/layout/AccentedPicture"/>
    <dgm:cxn modelId="{B09F9B20-19E9-45A1-9919-95531BEBB69A}" type="presParOf" srcId="{955359F0-15D9-43BF-8678-2F6908BE9582}" destId="{F48BC52B-448B-4604-9335-A47399C945C6}" srcOrd="1" destOrd="0" presId="urn:microsoft.com/office/officeart/2008/layout/AccentedPicture"/>
    <dgm:cxn modelId="{3A4AC31A-FBCF-453C-8B97-1A8E3E463036}" type="presParOf" srcId="{955359F0-15D9-43BF-8678-2F6908BE9582}" destId="{953D0549-C264-49E6-8606-C2008D38C09A}" srcOrd="2" destOrd="0" presId="urn:microsoft.com/office/officeart/2008/layout/AccentedPicture"/>
    <dgm:cxn modelId="{A38D4F67-3F22-46EB-828C-6D7B3DDA2303}" type="presParOf" srcId="{953D0549-C264-49E6-8606-C2008D38C09A}" destId="{533E70F5-3519-4E63-88AC-6A8819099D6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E547-779A-4AC7-AED2-35C22E918858}">
      <dsp:nvSpPr>
        <dsp:cNvPr id="0" name=""/>
        <dsp:cNvSpPr/>
      </dsp:nvSpPr>
      <dsp:spPr>
        <a:xfrm>
          <a:off x="1769" y="0"/>
          <a:ext cx="2753104" cy="4495800"/>
        </a:xfrm>
        <a:prstGeom prst="roundRect">
          <a:avLst>
            <a:gd name="adj" fmla="val 10000"/>
          </a:avLst>
        </a:prstGeom>
        <a:solidFill>
          <a:srgbClr val="3894E8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Engagement</a:t>
          </a:r>
          <a:endParaRPr lang="en-US" sz="2800" kern="1200" dirty="0"/>
        </a:p>
      </dsp:txBody>
      <dsp:txXfrm>
        <a:off x="1769" y="1798320"/>
        <a:ext cx="2753104" cy="1798320"/>
      </dsp:txXfrm>
    </dsp:sp>
    <dsp:sp modelId="{4B7091E2-653C-4D8A-9AD4-2509D55C0864}">
      <dsp:nvSpPr>
        <dsp:cNvPr id="0" name=""/>
        <dsp:cNvSpPr/>
      </dsp:nvSpPr>
      <dsp:spPr>
        <a:xfrm>
          <a:off x="572955" y="163349"/>
          <a:ext cx="1610731" cy="1709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1D59A-DB09-4730-B37D-94A474D3C4C4}">
      <dsp:nvSpPr>
        <dsp:cNvPr id="0" name=""/>
        <dsp:cNvSpPr/>
      </dsp:nvSpPr>
      <dsp:spPr>
        <a:xfrm>
          <a:off x="2837466" y="0"/>
          <a:ext cx="2753104" cy="4495800"/>
        </a:xfrm>
        <a:prstGeom prst="roundRect">
          <a:avLst>
            <a:gd name="adj" fmla="val 10000"/>
          </a:avLst>
        </a:prstGeom>
        <a:solidFill>
          <a:srgbClr val="68B4B8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Respect</a:t>
          </a:r>
          <a:endParaRPr lang="en-US" sz="2800" kern="1200" dirty="0"/>
        </a:p>
      </dsp:txBody>
      <dsp:txXfrm>
        <a:off x="2837466" y="1798320"/>
        <a:ext cx="2753104" cy="1798320"/>
      </dsp:txXfrm>
    </dsp:sp>
    <dsp:sp modelId="{304AD33C-58C0-4F2A-A19E-1AAEE2E5AEAF}">
      <dsp:nvSpPr>
        <dsp:cNvPr id="0" name=""/>
        <dsp:cNvSpPr/>
      </dsp:nvSpPr>
      <dsp:spPr>
        <a:xfrm>
          <a:off x="3374961" y="163349"/>
          <a:ext cx="1678115" cy="17098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565DA-947D-4BBB-ADCE-F5039B5811E4}">
      <dsp:nvSpPr>
        <dsp:cNvPr id="0" name=""/>
        <dsp:cNvSpPr/>
      </dsp:nvSpPr>
      <dsp:spPr>
        <a:xfrm>
          <a:off x="5673164" y="0"/>
          <a:ext cx="2753104" cy="44958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Communication</a:t>
          </a:r>
          <a:endParaRPr lang="en-US" sz="2600" kern="1200" dirty="0"/>
        </a:p>
      </dsp:txBody>
      <dsp:txXfrm>
        <a:off x="5673164" y="1798320"/>
        <a:ext cx="2753104" cy="1798320"/>
      </dsp:txXfrm>
    </dsp:sp>
    <dsp:sp modelId="{820F5A76-08DC-4482-BC6E-928A1E19EB56}">
      <dsp:nvSpPr>
        <dsp:cNvPr id="0" name=""/>
        <dsp:cNvSpPr/>
      </dsp:nvSpPr>
      <dsp:spPr>
        <a:xfrm>
          <a:off x="6251896" y="163349"/>
          <a:ext cx="1595640" cy="17098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D7392-1B0E-48BF-8BA8-438139C439F3}">
      <dsp:nvSpPr>
        <dsp:cNvPr id="0" name=""/>
        <dsp:cNvSpPr/>
      </dsp:nvSpPr>
      <dsp:spPr>
        <a:xfrm>
          <a:off x="377596" y="3371852"/>
          <a:ext cx="7753794" cy="974087"/>
        </a:xfrm>
        <a:prstGeom prst="leftRightArrow">
          <a:avLst/>
        </a:prstGeom>
        <a:solidFill>
          <a:srgbClr val="F6EC2A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603A5-5A1A-4FF2-869B-9C55BE98C4F5}">
      <dsp:nvSpPr>
        <dsp:cNvPr id="0" name=""/>
        <dsp:cNvSpPr/>
      </dsp:nvSpPr>
      <dsp:spPr>
        <a:xfrm>
          <a:off x="381004" y="152403"/>
          <a:ext cx="4423891" cy="474055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BC52B-448B-4604-9335-A47399C945C6}">
      <dsp:nvSpPr>
        <dsp:cNvPr id="0" name=""/>
        <dsp:cNvSpPr/>
      </dsp:nvSpPr>
      <dsp:spPr>
        <a:xfrm>
          <a:off x="2348054" y="1919083"/>
          <a:ext cx="2953787" cy="2935781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348054" y="1919083"/>
        <a:ext cx="2953787" cy="2935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C363-B954-4F81-B13B-B5889A61AA8D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5E937-D82C-459A-BF5D-44A8B950A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6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7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9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3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9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5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9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5E937-D82C-459A-BF5D-44A8B950AF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9C11E6-9A1A-40B1-9CCF-B17BC8064FE5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273237-8B84-404C-B536-D5648B981E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467600" cy="2362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b="0" dirty="0" smtClean="0"/>
          </a:p>
          <a:p>
            <a:r>
              <a:rPr lang="en-US" sz="2800" b="0" dirty="0" smtClean="0"/>
              <a:t>Government’s Next Generation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Recruiting and Managing the Federal Workforce</a:t>
            </a:r>
          </a:p>
          <a:p>
            <a:r>
              <a:rPr lang="en-US" sz="2800" b="0" dirty="0" smtClean="0"/>
              <a:t>October 2018</a:t>
            </a:r>
          </a:p>
          <a:p>
            <a:endParaRPr lang="en-US" sz="2800" dirty="0"/>
          </a:p>
          <a:p>
            <a:r>
              <a:rPr lang="en-US" sz="2800" dirty="0" smtClean="0"/>
              <a:t>Presented by Ray Crawford, PhD.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Cultivating a Culture of Workplace </a:t>
            </a:r>
            <a:r>
              <a:rPr lang="en-US" dirty="0" smtClean="0">
                <a:solidFill>
                  <a:srgbClr val="0070C0"/>
                </a:solidFill>
              </a:rPr>
              <a:t>Civility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“Implications </a:t>
            </a:r>
            <a:r>
              <a:rPr lang="en-US" dirty="0">
                <a:solidFill>
                  <a:srgbClr val="0070C0"/>
                </a:solidFill>
              </a:rPr>
              <a:t>for the </a:t>
            </a:r>
            <a:r>
              <a:rPr lang="en-US" dirty="0" smtClean="0">
                <a:solidFill>
                  <a:srgbClr val="0070C0"/>
                </a:solidFill>
              </a:rPr>
              <a:t>Future”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Greatest Obstacle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35152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“The </a:t>
            </a:r>
            <a:r>
              <a:rPr lang="en-US" sz="3600" b="1" dirty="0"/>
              <a:t>whole country wants civility. Why don't we have it? </a:t>
            </a:r>
            <a:r>
              <a:rPr lang="en-US" dirty="0"/>
              <a:t>It doesn't cost anything. No federal funding, no legislation is involved. One answer is the unwillingness to restrain oneself. </a:t>
            </a:r>
            <a:r>
              <a:rPr lang="en-US" dirty="0">
                <a:solidFill>
                  <a:srgbClr val="FF0000"/>
                </a:solidFill>
              </a:rPr>
              <a:t>Everybody wants other people to be polite to them, but they want the freedom of not having to be polite to others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 smtClean="0"/>
              <a:t>- Judith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are YOU showing up?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11116" r="1813" b="21144"/>
          <a:stretch/>
        </p:blipFill>
        <p:spPr>
          <a:xfrm>
            <a:off x="609600" y="1752600"/>
            <a:ext cx="7780216" cy="41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86456"/>
            <a:ext cx="4041215" cy="1773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06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Tips for Cultivating Civility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5459"/>
          <a:stretch/>
        </p:blipFill>
        <p:spPr>
          <a:xfrm>
            <a:off x="457200" y="1447799"/>
            <a:ext cx="4876800" cy="495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59552" y="1469136"/>
            <a:ext cx="3200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Consider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Create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Monitor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Understand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Engage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Communicate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Accept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Adopt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Include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000" dirty="0" smtClean="0"/>
              <a:t>Influence 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72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Challenge…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891842"/>
            <a:ext cx="632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do YOU need to START doing to strengthen Respect </a:t>
            </a:r>
            <a:r>
              <a:rPr lang="en-US" sz="2800" dirty="0"/>
              <a:t>in YOUR </a:t>
            </a:r>
            <a:r>
              <a:rPr lang="en-US" sz="2800" dirty="0" smtClean="0"/>
              <a:t>office?</a:t>
            </a:r>
          </a:p>
          <a:p>
            <a:endParaRPr lang="en-US" sz="2800" dirty="0" smtClean="0"/>
          </a:p>
          <a:p>
            <a:r>
              <a:rPr lang="en-US" sz="2800" dirty="0" smtClean="0"/>
              <a:t>What do YOU need to CONTINUE to do that is strengthening Engagement ?</a:t>
            </a:r>
          </a:p>
          <a:p>
            <a:endParaRPr lang="en-US" sz="2800" dirty="0" smtClean="0"/>
          </a:p>
          <a:p>
            <a:r>
              <a:rPr lang="en-US" sz="2800" dirty="0" smtClean="0"/>
              <a:t>What do YOU need to STOP doing </a:t>
            </a:r>
            <a:r>
              <a:rPr lang="en-US" sz="2800" u="sng" dirty="0" smtClean="0"/>
              <a:t>right now</a:t>
            </a:r>
            <a:r>
              <a:rPr lang="en-US" sz="2800" dirty="0" smtClean="0"/>
              <a:t> in order </a:t>
            </a:r>
            <a:r>
              <a:rPr lang="en-US" sz="2800" dirty="0"/>
              <a:t>to strengthen a culture of Civility in </a:t>
            </a:r>
            <a:r>
              <a:rPr lang="en-US" sz="2800" dirty="0" smtClean="0"/>
              <a:t>YOUR </a:t>
            </a:r>
            <a:r>
              <a:rPr lang="en-US" sz="2800" dirty="0"/>
              <a:t>workplace?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0" t="6147" r="25949" b="449"/>
          <a:stretch/>
        </p:blipFill>
        <p:spPr>
          <a:xfrm rot="10800000">
            <a:off x="431657" y="1600199"/>
            <a:ext cx="1743079" cy="455360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903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Final thought…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4724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spcBef>
                <a:spcPts val="1000"/>
              </a:spcBef>
              <a:buNone/>
            </a:pPr>
            <a:r>
              <a:rPr lang="en-US" sz="4100" i="1" dirty="0"/>
              <a:t>“Civility is a work of the imagination, for it is through the imagination that we render others sufficiently like ourselves for them to become subjects of tolerance and respect, if not always affection</a:t>
            </a:r>
            <a:r>
              <a:rPr lang="en-US" sz="4100" i="1" dirty="0" smtClean="0"/>
              <a:t>.”   </a:t>
            </a:r>
          </a:p>
          <a:p>
            <a:pPr marL="0" indent="0">
              <a:spcBef>
                <a:spcPts val="1000"/>
              </a:spcBef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4100" i="1" dirty="0" smtClean="0"/>
              <a:t>-Benjamin Barber</a:t>
            </a:r>
            <a:endParaRPr lang="en-US" sz="4100" i="1" dirty="0"/>
          </a:p>
          <a:p>
            <a:pPr marL="0" indent="0" algn="ctr">
              <a:buNone/>
            </a:pPr>
            <a:endParaRPr lang="en-US" sz="4100" i="1" dirty="0"/>
          </a:p>
          <a:p>
            <a:pPr marL="0" indent="0" algn="ctr">
              <a:buNone/>
            </a:pPr>
            <a:endParaRPr lang="en-US" sz="3200" i="1" dirty="0" smtClean="0"/>
          </a:p>
          <a:p>
            <a:pPr marL="0" indent="0" algn="ctr">
              <a:buNone/>
            </a:pPr>
            <a:r>
              <a:rPr lang="en-US" sz="3200" i="1" dirty="0" smtClean="0"/>
              <a:t> </a:t>
            </a:r>
            <a:endParaRPr lang="en-US" sz="3200" i="1" dirty="0"/>
          </a:p>
          <a:p>
            <a:pPr marL="0" indent="0" algn="ctr">
              <a:buNone/>
            </a:pPr>
            <a:endParaRPr lang="en-US" sz="32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/>
          <a:stretch/>
        </p:blipFill>
        <p:spPr>
          <a:xfrm>
            <a:off x="0" y="4606068"/>
            <a:ext cx="3858768" cy="19270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60925"/>
            <a:ext cx="3276600" cy="1842891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60925"/>
            <a:ext cx="3380232" cy="1901177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36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951" y="3276600"/>
            <a:ext cx="4365498" cy="2892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 smtClean="0"/>
              <a:t>Ray </a:t>
            </a:r>
            <a:r>
              <a:rPr lang="en-US" sz="3200" b="1" dirty="0"/>
              <a:t>Crawford, </a:t>
            </a:r>
            <a:r>
              <a:rPr lang="en-US" sz="3200" b="1" dirty="0" smtClean="0"/>
              <a:t>PhD.</a:t>
            </a:r>
          </a:p>
          <a:p>
            <a:pPr marL="0" indent="0" algn="ctr">
              <a:buNone/>
            </a:pPr>
            <a:r>
              <a:rPr lang="en-US" sz="3200" dirty="0" smtClean="0"/>
              <a:t>ray.crawford@ed.gov </a:t>
            </a:r>
          </a:p>
          <a:p>
            <a:pPr marL="0" indent="0" algn="ctr">
              <a:buNone/>
            </a:pPr>
            <a:r>
              <a:rPr lang="en-US" sz="3200" dirty="0" smtClean="0"/>
              <a:t>Office:  202-377-3426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Cell:  202-641-6952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648601" cy="25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6324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What is </a:t>
            </a:r>
            <a:r>
              <a:rPr lang="en-US" sz="4000" dirty="0" smtClean="0"/>
              <a:t>Civility?</a:t>
            </a:r>
          </a:p>
          <a:p>
            <a:r>
              <a:rPr lang="en-US" sz="4000" dirty="0"/>
              <a:t>The </a:t>
            </a:r>
            <a:r>
              <a:rPr lang="en-US" sz="4000" dirty="0" smtClean="0"/>
              <a:t>Dimensions </a:t>
            </a:r>
            <a:r>
              <a:rPr lang="en-US" sz="4000" dirty="0"/>
              <a:t>of </a:t>
            </a:r>
          </a:p>
          <a:p>
            <a:pPr marL="0" indent="0">
              <a:buNone/>
            </a:pPr>
            <a:r>
              <a:rPr lang="en-US" sz="4000" dirty="0" smtClean="0"/>
              <a:t>   Civility </a:t>
            </a:r>
          </a:p>
          <a:p>
            <a:r>
              <a:rPr lang="en-US" sz="4000" dirty="0"/>
              <a:t>Incivility </a:t>
            </a:r>
            <a:r>
              <a:rPr lang="en-US" sz="4000" dirty="0" smtClean="0"/>
              <a:t>– Impacts &amp; Implications</a:t>
            </a:r>
          </a:p>
          <a:p>
            <a:r>
              <a:rPr lang="en-US" sz="4000" dirty="0"/>
              <a:t>Why does it matter?</a:t>
            </a:r>
          </a:p>
          <a:p>
            <a:r>
              <a:rPr lang="en-US" sz="4000" dirty="0" smtClean="0"/>
              <a:t>How are YOU showing up?</a:t>
            </a:r>
          </a:p>
          <a:p>
            <a:r>
              <a:rPr lang="en-US" sz="4000" dirty="0" smtClean="0"/>
              <a:t>Tips and Challenges…</a:t>
            </a:r>
          </a:p>
          <a:p>
            <a:endParaRPr lang="en-US" sz="4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3332" r="38518" b="8831"/>
          <a:stretch/>
        </p:blipFill>
        <p:spPr>
          <a:xfrm>
            <a:off x="5715000" y="1630680"/>
            <a:ext cx="3048000" cy="3314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3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Civility?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11535" r="119" b="10568"/>
          <a:stretch/>
        </p:blipFill>
        <p:spPr>
          <a:xfrm>
            <a:off x="381000" y="2057400"/>
            <a:ext cx="833974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5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does Civility look like?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12327"/>
            <a:ext cx="8504238" cy="340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Dimensions of </a:t>
            </a:r>
            <a:r>
              <a:rPr lang="en-US" sz="3600" dirty="0" smtClean="0"/>
              <a:t>Workplace Civility 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3296778"/>
              </p:ext>
            </p:extLst>
          </p:nvPr>
        </p:nvGraphicFramePr>
        <p:xfrm>
          <a:off x="381000" y="1676400"/>
          <a:ext cx="842803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5293520"/>
            <a:ext cx="159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Civility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Incivility…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2954" y="5486400"/>
            <a:ext cx="7696200" cy="1073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Bullying	Gossip 	Entrenchment  	Rudeness 	Hostility	Exclusion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9"/>
          <a:stretch/>
        </p:blipFill>
        <p:spPr bwMode="auto">
          <a:xfrm>
            <a:off x="685800" y="1637606"/>
            <a:ext cx="7693354" cy="36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1393067"/>
              </p:ext>
            </p:extLst>
          </p:nvPr>
        </p:nvGraphicFramePr>
        <p:xfrm>
          <a:off x="381000" y="1447800"/>
          <a:ext cx="8225310" cy="489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Impacts of Incivility on Culture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1600200"/>
            <a:ext cx="3429000" cy="3733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Work effort decreases</a:t>
            </a:r>
            <a:endParaRPr lang="en-US" sz="2400" b="1" dirty="0"/>
          </a:p>
          <a:p>
            <a:r>
              <a:rPr lang="en-US" sz="2400" b="1" dirty="0" smtClean="0"/>
              <a:t>Quality </a:t>
            </a:r>
            <a:r>
              <a:rPr lang="en-US" sz="2400" b="1" dirty="0"/>
              <a:t>of </a:t>
            </a:r>
            <a:r>
              <a:rPr lang="en-US" sz="2400" b="1" dirty="0" smtClean="0"/>
              <a:t>work decreases </a:t>
            </a:r>
          </a:p>
          <a:p>
            <a:r>
              <a:rPr lang="en-US" sz="2400" b="1" dirty="0" smtClean="0"/>
              <a:t>Performance declines</a:t>
            </a:r>
          </a:p>
          <a:p>
            <a:r>
              <a:rPr lang="en-US" sz="2400" b="1" dirty="0" smtClean="0"/>
              <a:t>Teamwork erodes</a:t>
            </a:r>
          </a:p>
          <a:p>
            <a:r>
              <a:rPr lang="en-US" sz="2400" b="1" dirty="0" smtClean="0"/>
              <a:t>Commitment </a:t>
            </a:r>
            <a:r>
              <a:rPr lang="en-US" sz="2400" b="1" dirty="0"/>
              <a:t>to the organization </a:t>
            </a:r>
            <a:r>
              <a:rPr lang="en-US" sz="2400" b="1" dirty="0" smtClean="0"/>
              <a:t>declines</a:t>
            </a:r>
          </a:p>
          <a:p>
            <a:r>
              <a:rPr lang="en-US" sz="2400" b="1" dirty="0" smtClean="0"/>
              <a:t>Hostility increases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41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Implications on the Future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5181600" cy="3896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1" t="25458" r="36318" b="26116"/>
          <a:stretch/>
        </p:blipFill>
        <p:spPr>
          <a:xfrm>
            <a:off x="6385479" y="2426732"/>
            <a:ext cx="2145631" cy="2177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815072" y="335124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02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does it matter?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4376"/>
            <a:ext cx="4882896" cy="48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9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13051</TotalTime>
  <Words>316</Words>
  <Application>Microsoft Office PowerPoint</Application>
  <PresentationFormat>On-screen Show (4:3)</PresentationFormat>
  <Paragraphs>89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Calibri</vt:lpstr>
      <vt:lpstr>Georgia</vt:lpstr>
      <vt:lpstr>Wingdings</vt:lpstr>
      <vt:lpstr>Wingdings 2</vt:lpstr>
      <vt:lpstr>Civic</vt:lpstr>
      <vt:lpstr>Cultivating a Culture of Workplace Civility “Implications for the Future”</vt:lpstr>
      <vt:lpstr>Agenda</vt:lpstr>
      <vt:lpstr>What is Civility?</vt:lpstr>
      <vt:lpstr>What does Civility look like?</vt:lpstr>
      <vt:lpstr>The Dimensions of Workplace Civility </vt:lpstr>
      <vt:lpstr>Incivility…</vt:lpstr>
      <vt:lpstr>Impacts of Incivility on Culture</vt:lpstr>
      <vt:lpstr>Implications on the Future</vt:lpstr>
      <vt:lpstr>Why does it matter?</vt:lpstr>
      <vt:lpstr>The Greatest Obstacle</vt:lpstr>
      <vt:lpstr>How are YOU showing up?</vt:lpstr>
      <vt:lpstr>Tips for Cultivating Civility</vt:lpstr>
      <vt:lpstr>The Challenge…</vt:lpstr>
      <vt:lpstr>Final thought…</vt:lpstr>
      <vt:lpstr>Contact Information</vt:lpstr>
    </vt:vector>
  </TitlesOfParts>
  <Company>U.S.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Diversity for a More Inclusive Workplace</dc:title>
  <dc:creator>Crawford, Ray</dc:creator>
  <cp:lastModifiedBy>Kim Price-Harwood</cp:lastModifiedBy>
  <cp:revision>99</cp:revision>
  <cp:lastPrinted>2018-07-16T21:24:55Z</cp:lastPrinted>
  <dcterms:created xsi:type="dcterms:W3CDTF">2018-07-10T20:02:42Z</dcterms:created>
  <dcterms:modified xsi:type="dcterms:W3CDTF">2018-10-03T14:29:58Z</dcterms:modified>
</cp:coreProperties>
</file>